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3"/>
  </p:notesMasterIdLst>
  <p:sldIdLst>
    <p:sldId id="279" r:id="rId4"/>
    <p:sldId id="265" r:id="rId5"/>
    <p:sldId id="274" r:id="rId6"/>
    <p:sldId id="272" r:id="rId7"/>
    <p:sldId id="278" r:id="rId8"/>
    <p:sldId id="275" r:id="rId9"/>
    <p:sldId id="276" r:id="rId10"/>
    <p:sldId id="259" r:id="rId11"/>
    <p:sldId id="281" r:id="rId12"/>
    <p:sldId id="282" r:id="rId13"/>
    <p:sldId id="283" r:id="rId14"/>
    <p:sldId id="284" r:id="rId15"/>
    <p:sldId id="277" r:id="rId16"/>
    <p:sldId id="287" r:id="rId17"/>
    <p:sldId id="288" r:id="rId18"/>
    <p:sldId id="289" r:id="rId19"/>
    <p:sldId id="290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140" autoAdjust="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Kumar" userId="f94225b3-263d-47de-91f3-c17c89a7eef3" providerId="ADAL" clId="{7C7B7682-103A-4F55-A2D6-DE408A919BC2}"/>
    <pc:docChg chg="modSld">
      <pc:chgData name="Aastha Kumar" userId="f94225b3-263d-47de-91f3-c17c89a7eef3" providerId="ADAL" clId="{7C7B7682-103A-4F55-A2D6-DE408A919BC2}" dt="2024-05-20T12:50:49.224" v="15" actId="14100"/>
      <pc:docMkLst>
        <pc:docMk/>
      </pc:docMkLst>
      <pc:sldChg chg="modSp mod">
        <pc:chgData name="Aastha Kumar" userId="f94225b3-263d-47de-91f3-c17c89a7eef3" providerId="ADAL" clId="{7C7B7682-103A-4F55-A2D6-DE408A919BC2}" dt="2024-05-20T12:50:49.224" v="15" actId="14100"/>
        <pc:sldMkLst>
          <pc:docMk/>
          <pc:sldMk cId="688308611" sldId="259"/>
        </pc:sldMkLst>
        <pc:picChg chg="mod ord">
          <ac:chgData name="Aastha Kumar" userId="f94225b3-263d-47de-91f3-c17c89a7eef3" providerId="ADAL" clId="{7C7B7682-103A-4F55-A2D6-DE408A919BC2}" dt="2024-05-20T12:50:49.224" v="15" actId="14100"/>
          <ac:picMkLst>
            <pc:docMk/>
            <pc:sldMk cId="688308611" sldId="259"/>
            <ac:picMk id="5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8:23:1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0 214 24575,'88'-4'0,"95"-16"0,-56 4 0,660-25 0,364 43 0,-894-16 0,-47 1 0,-66 12 0,141-8 0,80-11 0,-79 7 0,527-24 0,660 36 0,-699 2 0,-555-13 0,-48 1 0,681 7 0,-473 6 0,415-2 0,-559 12 0,-35 1 0,251-12 0,-234-2 0,-7 15 0,-34-1 0,-77-11 0,136 7 0,609 34 0,-581-30 0,-44-1 0,181-12 0,31 1 0,-181 12 0,53 1 0,824-13 0,-534-2 0,-291 14 0,7 0 0,2062-15 0,-1297 3 0,-913-14-694,-145 11 23,22-3-6155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8:23:2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509 86 24575,'-6'1'0,"0"0"0,1 0 0,-1 1 0,0 0 0,1 0 0,0 1 0,0-1 0,0 1 0,-7 5 0,-14 7 0,-18 6 0,-3 1 0,-67 23 0,104-42 0,1 1 0,-1 0 0,1 0 0,0 1 0,1 0 0,-1 0 0,1 1 0,-13 12 0,5-1 0,0 0 0,-20 31 0,30-40 0,0 0 0,0 0 0,1 1 0,0-1 0,1 1 0,-1 0 0,2 1 0,0-1 0,0 1 0,0-1 0,1 1 0,-1 16 0,1 20 0,7 66 0,-4-106 0,0-1 0,1 1 0,0-1 0,0 0 0,0 0 0,1 0 0,0 0 0,0 0 0,0 0 0,1-1 0,-1 1 0,1-1 0,7 6 0,4 3 0,0-1 0,27 17 0,-22-17 0,1-1 0,1-1 0,-1-1 0,1-1 0,1-1 0,35 7 0,-12-8 0,0-1 0,61-2 0,-73-3 0,64-7 0,-85 4 0,0 0 0,0 0 0,-1-1 0,1-1 0,-1 0 0,0-1 0,22-13 0,-12 3 0,0-1 0,-2-1 0,1-1 0,-2-1 0,-1 0 0,25-37 0,-32 39 0,16-35 0,2-7 0,-9 29 0,-5 7 0,0-1 0,-2 0 0,13-35 0,-21 42 0,-2 0 0,0-1 0,-1 0 0,-1 1 0,-1-1 0,0 0 0,-5-24 0,4 36 0,-1 0 0,0 0 0,0 0 0,-1 0 0,0 1 0,0-1 0,-1 1 0,0-1 0,0 1 0,0 0 0,-9-9 0,-11-15 0,21 26 0,0 0 0,0 1 0,-1-1 0,0 1 0,1 0 0,-1 0 0,0 1 0,0-1 0,-1 1 0,1 0 0,-1 0 0,1 0 0,-1 1 0,1-1 0,-1 1 0,0 0 0,-7 0 0,-10-1 0,-1 1 0,-35 4 0,19-1 0,28-2-97,1 1-1,-1 0 1,1 1-1,-1 0 1,1 0-1,0 1 1,0 1-1,0 0 1,0 0-1,1 0 1,0 1-1,0 1 0,-10 7 1,2 0-6729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DDD19-BEF7-4EAF-8AF8-279600855BB9}" type="datetimeFigureOut">
              <a:rPr lang="en-IN" smtClean="0"/>
              <a:t>20-05-2024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C15FF-3916-4180-8E25-304FE0A1E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76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C15FF-3916-4180-8E25-304FE0A1E09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69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326BDF-ADEE-4ED5-BE95-0522C866A80C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8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921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063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76200"/>
            <a:ext cx="2743200" cy="6781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8026400" cy="6781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383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84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023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538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38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486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06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65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417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06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10972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911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80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80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80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80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80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80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80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pitchFamily="80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6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qX50yyiU0?si=jQXw7v2Au1oaHOaV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3Rx2x2traxw?si=y9LKgza5iDTc4J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3qX50yyiU0?si=FDoMOPWqQCwejmx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6vwN74aSGY?si=u2JztYooCReKfIWV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57B8E-3305-046E-482B-912DDE0C2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00" t="19260" r="17667" b="15111"/>
          <a:stretch/>
        </p:blipFill>
        <p:spPr>
          <a:xfrm>
            <a:off x="0" y="61821"/>
            <a:ext cx="12100560" cy="67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2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E4E9C-B5CE-D3C4-7C4F-AF37EF71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5E9AC-873D-9D9D-D023-CECEE662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0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04563-82B6-8322-2F77-BD906F70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94B2C-702D-ABBE-152C-4B90397504B1}"/>
              </a:ext>
            </a:extLst>
          </p:cNvPr>
          <p:cNvSpPr txBox="1"/>
          <p:nvPr/>
        </p:nvSpPr>
        <p:spPr>
          <a:xfrm>
            <a:off x="3114675" y="4886325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Only consider rows where Class label= +</a:t>
            </a:r>
            <a:r>
              <a:rPr lang="en-US" dirty="0" err="1">
                <a:highlight>
                  <a:srgbClr val="FFFF00"/>
                </a:highlight>
              </a:rPr>
              <a:t>ve</a:t>
            </a:r>
            <a:r>
              <a:rPr lang="en-US" dirty="0">
                <a:highlight>
                  <a:srgbClr val="FFFF00"/>
                </a:highlight>
              </a:rPr>
              <a:t> (Yes/True)</a:t>
            </a:r>
            <a:endParaRPr lang="en-IN" dirty="0">
              <a:highlight>
                <a:srgbClr val="FFFF00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70472-9C85-26D4-DD86-EB4CA0E024AD}"/>
              </a:ext>
            </a:extLst>
          </p:cNvPr>
          <p:cNvGrpSpPr/>
          <p:nvPr/>
        </p:nvGrpSpPr>
        <p:grpSpPr>
          <a:xfrm>
            <a:off x="4714905" y="1140690"/>
            <a:ext cx="7157520" cy="308160"/>
            <a:chOff x="4714905" y="1140690"/>
            <a:chExt cx="715752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058EFE-836E-4ED3-63B4-908332042FC1}"/>
                    </a:ext>
                  </a:extLst>
                </p14:cNvPr>
                <p14:cNvContentPartPr/>
                <p14:nvPr/>
              </p14:nvContentPartPr>
              <p14:xfrm>
                <a:off x="4714905" y="1218090"/>
                <a:ext cx="7157520" cy="77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058EFE-836E-4ED3-63B4-908332042F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905" y="1209450"/>
                  <a:ext cx="7175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0E36F2-A055-8E7C-2AD5-E3FA4D4BA183}"/>
                    </a:ext>
                  </a:extLst>
                </p14:cNvPr>
                <p14:cNvContentPartPr/>
                <p14:nvPr/>
              </p14:nvContentPartPr>
              <p14:xfrm>
                <a:off x="11285265" y="1140690"/>
                <a:ext cx="394920" cy="30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0E36F2-A055-8E7C-2AD5-E3FA4D4BA1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76265" y="1131690"/>
                  <a:ext cx="41256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08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9FF59-DC92-702C-FDE4-C16CA06C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11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48796-22C3-24AC-5E0E-0CB349D92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3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322C7-0BCF-A886-8CF5-56883853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6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64889-9C3D-33DF-69FC-729C783CC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65060-DC44-79FF-1409-38DD8303CAB0}"/>
              </a:ext>
            </a:extLst>
          </p:cNvPr>
          <p:cNvSpPr txBox="1"/>
          <p:nvPr/>
        </p:nvSpPr>
        <p:spPr>
          <a:xfrm>
            <a:off x="6229350" y="20822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https://youtu.be/J3qX50yyiU0?si=jQXw7v2Au1oaHOaV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187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1BC23-3517-C17E-AD5B-031D8556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1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F8461-AF9D-0982-200D-2424DC723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77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18844-4F9D-CD4D-8AB3-7B4E7B4E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8025B-EC3F-863B-5F12-D53DC201C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1" t="19167" r="41719" b="50000"/>
          <a:stretch/>
        </p:blipFill>
        <p:spPr>
          <a:xfrm>
            <a:off x="200024" y="4743450"/>
            <a:ext cx="6905625" cy="2114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8C336-35C5-1E8F-5A7D-FEC9D96F45D4}"/>
              </a:ext>
            </a:extLst>
          </p:cNvPr>
          <p:cNvSpPr txBox="1"/>
          <p:nvPr/>
        </p:nvSpPr>
        <p:spPr>
          <a:xfrm>
            <a:off x="6324600" y="13012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https://youtu.be/3Rx2x2traxw?si=y9LKgza5iDTc4JEw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688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74" y="434163"/>
            <a:ext cx="9259726" cy="622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9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01" y="647700"/>
            <a:ext cx="9542283" cy="57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8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Markov Decision Process (MDP)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set of states S, set of actions A, initial state S</a:t>
            </a:r>
            <a:r>
              <a:rPr lang="en-US" altLang="en-US" baseline="-25000" dirty="0"/>
              <a:t>0</a:t>
            </a:r>
          </a:p>
          <a:p>
            <a:pPr eaLnBrk="1" hangingPunct="1"/>
            <a:r>
              <a:rPr lang="en-US" altLang="en-US" dirty="0"/>
              <a:t>transition model P(</a:t>
            </a:r>
            <a:r>
              <a:rPr lang="en-US" altLang="en-US" dirty="0" err="1"/>
              <a:t>s,a,s</a:t>
            </a:r>
            <a:r>
              <a:rPr lang="en-US" altLang="en-US" dirty="0"/>
              <a:t>’)</a:t>
            </a:r>
          </a:p>
          <a:p>
            <a:pPr lvl="1" eaLnBrk="1" hangingPunct="1"/>
            <a:r>
              <a:rPr lang="en-US" altLang="en-US" dirty="0"/>
              <a:t>P( [1,1], up, [1,2] ) = 0.8</a:t>
            </a:r>
          </a:p>
          <a:p>
            <a:pPr eaLnBrk="1" hangingPunct="1"/>
            <a:r>
              <a:rPr lang="en-US" altLang="en-US" dirty="0"/>
              <a:t>reward function r(s)</a:t>
            </a:r>
          </a:p>
          <a:p>
            <a:pPr lvl="1" eaLnBrk="1" hangingPunct="1"/>
            <a:r>
              <a:rPr lang="en-US" altLang="en-US" dirty="0"/>
              <a:t>r( [4,3] ) = +1</a:t>
            </a:r>
          </a:p>
          <a:p>
            <a:pPr eaLnBrk="1" hangingPunct="1"/>
            <a:r>
              <a:rPr lang="en-US" altLang="en-US" dirty="0"/>
              <a:t>goal: maximize cumulative reward in the long run</a:t>
            </a:r>
          </a:p>
          <a:p>
            <a:pPr lvl="2" eaLnBrk="1" hangingPunct="1"/>
            <a:endParaRPr lang="en-US" altLang="en-US" sz="1800" dirty="0"/>
          </a:p>
          <a:p>
            <a:pPr eaLnBrk="1" hangingPunct="1"/>
            <a:r>
              <a:rPr lang="en-US" altLang="en-US" dirty="0"/>
              <a:t>policy: mapping from S to A</a:t>
            </a:r>
          </a:p>
          <a:p>
            <a:pPr lvl="1" eaLnBrk="1" hangingPunct="1"/>
            <a:r>
              <a:rPr lang="en-US" altLang="en-US" dirty="0"/>
              <a:t> </a:t>
            </a:r>
            <a:r>
              <a:rPr lang="en-US" altLang="en-US" dirty="0">
                <a:latin typeface="Symbol" panose="05050102010706020507" pitchFamily="18" charset="2"/>
                <a:sym typeface="Symbol" panose="05050102010706020507" pitchFamily="18" charset="2"/>
              </a:rPr>
              <a:t></a:t>
            </a:r>
            <a:r>
              <a:rPr lang="en-US" altLang="en-US" dirty="0"/>
              <a:t>(s) or </a:t>
            </a:r>
            <a:r>
              <a:rPr lang="en-US" altLang="en-US" dirty="0">
                <a:latin typeface="Symbol" panose="05050102010706020507" pitchFamily="18" charset="2"/>
                <a:sym typeface="Symbol" panose="05050102010706020507" pitchFamily="18" charset="2"/>
              </a:rPr>
              <a:t></a:t>
            </a:r>
            <a:r>
              <a:rPr lang="en-US" altLang="en-US" dirty="0"/>
              <a:t>(</a:t>
            </a:r>
            <a:r>
              <a:rPr lang="en-US" altLang="en-US" dirty="0" err="1"/>
              <a:t>s,a</a:t>
            </a:r>
            <a:r>
              <a:rPr lang="en-US" altLang="en-US" dirty="0"/>
              <a:t>) (deterministic vs. stochastic)</a:t>
            </a:r>
          </a:p>
          <a:p>
            <a:pPr lvl="2" eaLnBrk="1" hangingPunct="1"/>
            <a:endParaRPr lang="en-US" altLang="en-US" sz="1800" dirty="0"/>
          </a:p>
          <a:p>
            <a:pPr eaLnBrk="1" hangingPunct="1"/>
            <a:r>
              <a:rPr lang="en-US" altLang="en-US" dirty="0"/>
              <a:t>reinforcement learning</a:t>
            </a:r>
          </a:p>
          <a:p>
            <a:pPr lvl="1" eaLnBrk="1" hangingPunct="1"/>
            <a:r>
              <a:rPr lang="en-US" altLang="en-US" dirty="0"/>
              <a:t>transitions and rewards usually not available</a:t>
            </a:r>
          </a:p>
          <a:p>
            <a:pPr lvl="1" eaLnBrk="1" hangingPunct="1"/>
            <a:r>
              <a:rPr lang="en-US" altLang="en-US" dirty="0"/>
              <a:t>how to change the policy based on experience</a:t>
            </a:r>
          </a:p>
          <a:p>
            <a:pPr lvl="1" eaLnBrk="1" hangingPunct="1"/>
            <a:r>
              <a:rPr lang="en-US" altLang="en-US" dirty="0"/>
              <a:t>how to explore the environment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7951788" y="1828800"/>
            <a:ext cx="12954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rgbClr val="0066FF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environment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256588" y="25908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rgbClr val="0066FF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agent</a:t>
            </a:r>
          </a:p>
        </p:txBody>
      </p:sp>
      <p:cxnSp>
        <p:nvCxnSpPr>
          <p:cNvPr id="33798" name="AutoShape 6"/>
          <p:cNvCxnSpPr>
            <a:cxnSpLocks noChangeShapeType="1"/>
            <a:stCxn id="33797" idx="3"/>
            <a:endCxn id="33796" idx="3"/>
          </p:cNvCxnSpPr>
          <p:nvPr/>
        </p:nvCxnSpPr>
        <p:spPr bwMode="auto">
          <a:xfrm flipV="1">
            <a:off x="8942388" y="2019300"/>
            <a:ext cx="304800" cy="762000"/>
          </a:xfrm>
          <a:prstGeom prst="curvedConnector3">
            <a:avLst>
              <a:gd name="adj1" fmla="val 20520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9" name="AutoShape 7"/>
          <p:cNvCxnSpPr>
            <a:cxnSpLocks noChangeShapeType="1"/>
            <a:stCxn id="33796" idx="1"/>
            <a:endCxn id="33797" idx="1"/>
          </p:cNvCxnSpPr>
          <p:nvPr/>
        </p:nvCxnSpPr>
        <p:spPr bwMode="auto">
          <a:xfrm rot="10800000" flipH="1" flipV="1">
            <a:off x="7951788" y="2019300"/>
            <a:ext cx="304800" cy="762000"/>
          </a:xfrm>
          <a:prstGeom prst="curvedConnector3">
            <a:avLst>
              <a:gd name="adj1" fmla="val -108856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0" name="Text Box 9"/>
          <p:cNvSpPr txBox="1">
            <a:spLocks noChangeArrowheads="1"/>
          </p:cNvSpPr>
          <p:nvPr/>
        </p:nvSpPr>
        <p:spPr bwMode="auto">
          <a:xfrm>
            <a:off x="9612314" y="2270125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66FF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6592220" y="2209801"/>
            <a:ext cx="10903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66FF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rebuchet MS" panose="020B0603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reward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new state</a:t>
            </a:r>
          </a:p>
        </p:txBody>
      </p:sp>
    </p:spTree>
    <p:extLst>
      <p:ext uri="{BB962C8B-B14F-4D97-AF65-F5344CB8AC3E}">
        <p14:creationId xmlns:p14="http://schemas.microsoft.com/office/powerpoint/2010/main" val="52316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 altLang="en-US"/>
              <a:t>Markov Assumption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05000"/>
            <a:ext cx="8458200" cy="5257800"/>
          </a:xfrm>
        </p:spPr>
        <p:txBody>
          <a:bodyPr/>
          <a:lstStyle/>
          <a:p>
            <a:r>
              <a:rPr lang="en-US" altLang="en-US" i="1" dirty="0">
                <a:solidFill>
                  <a:schemeClr val="folHlink"/>
                </a:solidFill>
              </a:rPr>
              <a:t>Markov Assumption: </a:t>
            </a:r>
            <a:r>
              <a:rPr lang="en-US" altLang="en-US" dirty="0"/>
              <a:t>Transition probabilities (and rewards) from any given state depend only on the state and not on previous history</a:t>
            </a:r>
          </a:p>
          <a:p>
            <a:r>
              <a:rPr lang="en-US" altLang="en-US" dirty="0"/>
              <a:t>Where you end up after action depends only on current state</a:t>
            </a:r>
          </a:p>
          <a:p>
            <a:pPr lvl="1"/>
            <a:r>
              <a:rPr lang="en-US" altLang="en-US" sz="2400" i="1" dirty="0">
                <a:solidFill>
                  <a:schemeClr val="folHlink"/>
                </a:solidFill>
              </a:rPr>
              <a:t>Transitions in state (1,2) do not depend on prior state (1,1) or (1,2)</a:t>
            </a:r>
          </a:p>
          <a:p>
            <a:pPr lvl="1"/>
            <a:endParaRPr lang="en-US" altLang="en-US" sz="2400" i="1" dirty="0">
              <a:solidFill>
                <a:schemeClr val="folHlink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800" i="1" dirty="0">
              <a:solidFill>
                <a:schemeClr val="folHlink"/>
              </a:solidFill>
            </a:endParaRPr>
          </a:p>
          <a:p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2811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1" y="1074057"/>
            <a:ext cx="8714969" cy="5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2" y="1018389"/>
            <a:ext cx="9913258" cy="57035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65343" y="3273363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 γ is the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discount factor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490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9549" y="241301"/>
            <a:ext cx="11344275" cy="730250"/>
          </a:xfrm>
        </p:spPr>
        <p:txBody>
          <a:bodyPr/>
          <a:lstStyle/>
          <a:p>
            <a:r>
              <a:rPr lang="en-US" altLang="en-US" dirty="0"/>
              <a:t>Sequential Decision Problems – Q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4016483"/>
            <a:ext cx="8172449" cy="2812942"/>
          </a:xfrm>
          <a:prstGeom prst="rect">
            <a:avLst/>
          </a:prstGeom>
        </p:spPr>
      </p:pic>
      <p:sp>
        <p:nvSpPr>
          <p:cNvPr id="149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53331"/>
            <a:ext cx="1167765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Decisions are made in stages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The outcome of each decision is not fully predictable but can be observed before </a:t>
            </a:r>
            <a:br>
              <a:rPr lang="en-US" altLang="en-US" sz="2000" dirty="0"/>
            </a:br>
            <a:r>
              <a:rPr lang="en-US" altLang="en-US" sz="2000" dirty="0"/>
              <a:t>the next decision is made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The objective is to maximize a numerical measure of total reward to minimize a measure of total cost</a:t>
            </a:r>
          </a:p>
          <a:p>
            <a:r>
              <a:rPr lang="en-US" altLang="en-US" sz="2000" dirty="0"/>
              <a:t>Markov Assumption: Value of state is </a:t>
            </a:r>
            <a:r>
              <a:rPr lang="en-US" altLang="en-US" sz="2000" u="sng" dirty="0"/>
              <a:t>independent</a:t>
            </a:r>
            <a:r>
              <a:rPr lang="en-US" altLang="en-US" sz="2000" dirty="0"/>
              <a:t> of path taken to reach that state. Can have </a:t>
            </a:r>
            <a:r>
              <a:rPr lang="en-US" altLang="en-US" sz="2000" u="sng" dirty="0"/>
              <a:t>memory</a:t>
            </a:r>
            <a:r>
              <a:rPr lang="en-US" altLang="en-US" sz="2000" dirty="0"/>
              <a:t> of the past. Uses utility actions for each action.</a:t>
            </a:r>
          </a:p>
          <a:p>
            <a:r>
              <a:rPr lang="en-US" sz="2000" dirty="0"/>
              <a:t>Q-learning enables a agent  to iteratively learn and improve over time by taking the correct action. </a:t>
            </a:r>
            <a:r>
              <a:rPr lang="en-IN" sz="2000" dirty="0"/>
              <a:t>Uses Q-values for each action</a:t>
            </a:r>
          </a:p>
          <a:p>
            <a:endParaRPr lang="en-US" altLang="en-US" sz="20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C1A2D-114A-E8C2-0D74-35AFB1DEE09C}"/>
              </a:ext>
            </a:extLst>
          </p:cNvPr>
          <p:cNvSpPr txBox="1"/>
          <p:nvPr/>
        </p:nvSpPr>
        <p:spPr>
          <a:xfrm>
            <a:off x="533400" y="5143004"/>
            <a:ext cx="388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Solved Numerical: </a:t>
            </a:r>
            <a:r>
              <a:rPr lang="en-IN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https://youtu.be/J3qX50yyiU0?si=FDoMOPWqQCwejmxa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830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E3B29-78CB-FF93-CCD4-EB226CE6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A67CB-B588-C703-7689-D43FD56B492D}"/>
              </a:ext>
            </a:extLst>
          </p:cNvPr>
          <p:cNvSpPr txBox="1"/>
          <p:nvPr/>
        </p:nvSpPr>
        <p:spPr>
          <a:xfrm>
            <a:off x="3457575" y="910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https://youtu.be/O6vwN74aSGY?si=u2JztYooCReKfIWV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30652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Arial"/>
      </a:majorFont>
      <a:minorFont>
        <a:latin typeface="Trebuchet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6" ma:contentTypeDescription="Create a new document." ma:contentTypeScope="" ma:versionID="afbf432bb8bf20b866746352fa91f77e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94af8324b03f66d257b2f85875bcc144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6D72A-0FB2-4BDB-8F2D-B5E75EA05C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F765E9-678D-4F48-8F08-8CF6BE6934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9723bf-e2da-41fd-b2fd-04456ba7cba0"/>
    <ds:schemaRef ds:uri="1a80a837-91c1-4480-9cf9-33b82e6206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343</Words>
  <Application>Microsoft Office PowerPoint</Application>
  <PresentationFormat>Widescreen</PresentationFormat>
  <Paragraphs>39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Google Sans</vt:lpstr>
      <vt:lpstr>Symbol</vt:lpstr>
      <vt:lpstr>Trebuchet MS</vt:lpstr>
      <vt:lpstr>Wingdings</vt:lpstr>
      <vt:lpstr>Default Design</vt:lpstr>
      <vt:lpstr>PowerPoint Presentation</vt:lpstr>
      <vt:lpstr>PowerPoint Presentation</vt:lpstr>
      <vt:lpstr>PowerPoint Presentation</vt:lpstr>
      <vt:lpstr>Markov Decision Process (MDP)</vt:lpstr>
      <vt:lpstr>Markov Assumption</vt:lpstr>
      <vt:lpstr>PowerPoint Presentation</vt:lpstr>
      <vt:lpstr>PowerPoint Presentation</vt:lpstr>
      <vt:lpstr>Sequential Decision Problems – Q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</dc:title>
  <dc:creator>Microsoft account</dc:creator>
  <cp:lastModifiedBy>Aastha Kumar</cp:lastModifiedBy>
  <cp:revision>26</cp:revision>
  <dcterms:created xsi:type="dcterms:W3CDTF">2024-04-22T12:58:39Z</dcterms:created>
  <dcterms:modified xsi:type="dcterms:W3CDTF">2024-05-20T13:01:29Z</dcterms:modified>
</cp:coreProperties>
</file>